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76" r:id="rId8"/>
    <p:sldId id="262" r:id="rId9"/>
    <p:sldId id="277" r:id="rId10"/>
    <p:sldId id="268" r:id="rId11"/>
    <p:sldId id="267" r:id="rId12"/>
    <p:sldId id="266" r:id="rId13"/>
    <p:sldId id="265" r:id="rId14"/>
    <p:sldId id="263" r:id="rId15"/>
    <p:sldId id="264" r:id="rId16"/>
    <p:sldId id="269" r:id="rId17"/>
    <p:sldId id="270" r:id="rId18"/>
    <p:sldId id="271" r:id="rId19"/>
    <p:sldId id="272" r:id="rId20"/>
    <p:sldId id="273" r:id="rId21"/>
  </p:sldIdLst>
  <p:sldSz cx="9144000" cy="5143500" type="screen16x9"/>
  <p:notesSz cx="6858000" cy="9144000"/>
  <p:embeddedFontLst>
    <p:embeddedFont>
      <p:font typeface="Britannic Bold" panose="020B0903060703020204" pitchFamily="34" charset="0"/>
      <p:regular r:id="rId23"/>
    </p:embeddedFont>
    <p:embeddedFont>
      <p:font typeface="Outfit" panose="020B0604020202020204" charset="0"/>
      <p:regular r:id="rId24"/>
      <p:bold r:id="rId25"/>
    </p:embeddedFont>
    <p:embeddedFont>
      <p:font typeface="Outfit SemiBold"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33"/>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SLIDES_API2989163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SLIDES_API2989163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SLIDES_API298916316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SLIDES_API298916316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SLIDES_API298916316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SLIDES_API298916316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SLIDES_API298916316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SLIDES_API298916316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SLIDES_API298916316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SLIDES_API298916316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SLIDES_API298916316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SLIDES_API298916316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SLIDES_API298916316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SLIDES_API298916316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exels.com/?utm_source=magicslides.app&amp;utm_medium=presentation" TargetMode="External"/><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s://pexels.com/?utm_source=magicslides.app&amp;utm_medium=presentation" TargetMode="External"/><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hyperlink" Target="https://pexels.com/?utm_source=magicslides.app&amp;utm_medium=presentation"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hyperlink" Target="https://pexels.com/?utm_source=magicslides.app&amp;utm_medium=presentation" TargetMode="External"/><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hyperlink" Target="https://pexels.com/?utm_source=magicslides.app&amp;utm_medium=presentation" TargetMode="External"/><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hyperlink" Target="https://pexels.com/?utm_source=magicslides.app&amp;utm_medium=presentation" TargetMode="External"/><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cxnSp>
        <p:nvCxnSpPr>
          <p:cNvPr id="54" name="Google Shape;54;p13"/>
          <p:cNvCxnSpPr/>
          <p:nvPr/>
        </p:nvCxnSpPr>
        <p:spPr>
          <a:xfrm>
            <a:off x="3460750" y="0"/>
            <a:ext cx="0" cy="1397100"/>
          </a:xfrm>
          <a:prstGeom prst="straightConnector1">
            <a:avLst/>
          </a:prstGeom>
          <a:noFill/>
          <a:ln w="63500" cap="flat" cmpd="sng">
            <a:solidFill>
              <a:srgbClr val="FFD600"/>
            </a:solidFill>
            <a:prstDash val="solid"/>
            <a:round/>
            <a:headEnd type="none" w="med" len="med"/>
            <a:tailEnd type="none" w="med" len="med"/>
          </a:ln>
        </p:spPr>
      </p:cxnSp>
      <p:sp>
        <p:nvSpPr>
          <p:cNvPr id="55" name="Google Shape;55;p13"/>
          <p:cNvSpPr/>
          <p:nvPr/>
        </p:nvSpPr>
        <p:spPr>
          <a:xfrm>
            <a:off x="3938587" y="1239043"/>
            <a:ext cx="4572000" cy="507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200" b="1" u="sng" dirty="0">
                <a:solidFill>
                  <a:srgbClr val="1A6746"/>
                </a:solidFill>
                <a:latin typeface="Outfit SemiBold"/>
                <a:ea typeface="Outfit SemiBold"/>
                <a:cs typeface="Outfit SemiBold"/>
                <a:sym typeface="Outfit SemiBold"/>
              </a:rPr>
              <a:t>Hackathon:- Code Fury 2024</a:t>
            </a:r>
            <a:endParaRPr sz="3200" b="1" u="sng" dirty="0">
              <a:solidFill>
                <a:srgbClr val="1A6746"/>
              </a:solidFill>
              <a:latin typeface="Outfit SemiBold"/>
              <a:ea typeface="Outfit SemiBold"/>
              <a:cs typeface="Outfit SemiBold"/>
              <a:sym typeface="Outfit SemiBold"/>
            </a:endParaRPr>
          </a:p>
        </p:txBody>
      </p:sp>
      <p:sp>
        <p:nvSpPr>
          <p:cNvPr id="56" name="Google Shape;56;p13"/>
          <p:cNvSpPr txBox="1"/>
          <p:nvPr/>
        </p:nvSpPr>
        <p:spPr>
          <a:xfrm>
            <a:off x="4386262" y="1609724"/>
            <a:ext cx="4572000" cy="325516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u="sng" dirty="0">
                <a:solidFill>
                  <a:srgbClr val="339933"/>
                </a:solidFill>
                <a:latin typeface="Britannic Bold" panose="020B0903060703020204" pitchFamily="34" charset="0"/>
                <a:ea typeface="Outfit"/>
                <a:cs typeface="Outfit"/>
                <a:sym typeface="Outfit"/>
              </a:rPr>
              <a:t>Automated Meeting Room Booking System</a:t>
            </a:r>
          </a:p>
          <a:p>
            <a:pPr marL="0" lvl="0" indent="0" algn="l" rtl="0">
              <a:spcBef>
                <a:spcPts val="0"/>
              </a:spcBef>
              <a:spcAft>
                <a:spcPts val="0"/>
              </a:spcAft>
              <a:buNone/>
            </a:pPr>
            <a:endParaRPr lang="en" sz="1600" u="sng" dirty="0">
              <a:solidFill>
                <a:srgbClr val="339933"/>
              </a:solidFill>
              <a:latin typeface="Britannic Bold" panose="020B0903060703020204" pitchFamily="34" charset="0"/>
              <a:ea typeface="Outfit"/>
              <a:cs typeface="Outfit"/>
              <a:sym typeface="Outfit"/>
            </a:endParaRPr>
          </a:p>
          <a:p>
            <a:pPr marL="0" lvl="0" indent="0" algn="l" rtl="0">
              <a:spcBef>
                <a:spcPts val="0"/>
              </a:spcBef>
              <a:spcAft>
                <a:spcPts val="0"/>
              </a:spcAft>
              <a:buNone/>
            </a:pPr>
            <a:endParaRPr lang="en" sz="1600" dirty="0">
              <a:solidFill>
                <a:srgbClr val="339933"/>
              </a:solidFill>
              <a:latin typeface="Britannic Bold" panose="020B0903060703020204" pitchFamily="34" charset="0"/>
              <a:ea typeface="Outfit"/>
              <a:cs typeface="Outfit"/>
              <a:sym typeface="Outfit"/>
            </a:endParaRPr>
          </a:p>
          <a:p>
            <a:pPr marL="0" lvl="0" indent="0" algn="l" rtl="0">
              <a:spcBef>
                <a:spcPts val="0"/>
              </a:spcBef>
              <a:spcAft>
                <a:spcPts val="0"/>
              </a:spcAft>
              <a:buNone/>
            </a:pPr>
            <a:endParaRPr lang="en" sz="1600" dirty="0">
              <a:solidFill>
                <a:srgbClr val="339933"/>
              </a:solidFill>
              <a:latin typeface="Britannic Bold" panose="020B0903060703020204" pitchFamily="34" charset="0"/>
              <a:ea typeface="Outfit"/>
              <a:cs typeface="Outfit"/>
              <a:sym typeface="Outfit"/>
            </a:endParaRPr>
          </a:p>
          <a:p>
            <a:pPr marL="0" lvl="0" indent="0" algn="l" rtl="0">
              <a:spcBef>
                <a:spcPts val="0"/>
              </a:spcBef>
              <a:spcAft>
                <a:spcPts val="0"/>
              </a:spcAft>
              <a:buNone/>
            </a:pPr>
            <a:r>
              <a:rPr lang="en" sz="1600" dirty="0">
                <a:solidFill>
                  <a:srgbClr val="339933"/>
                </a:solidFill>
                <a:latin typeface="Britannic Bold" panose="020B0903060703020204" pitchFamily="34" charset="0"/>
                <a:ea typeface="Outfit"/>
                <a:cs typeface="Outfit"/>
                <a:sym typeface="Outfit"/>
              </a:rPr>
              <a:t>			   </a:t>
            </a:r>
            <a:r>
              <a:rPr lang="en" sz="1600" b="1" u="sng" dirty="0">
                <a:solidFill>
                  <a:schemeClr val="accent6">
                    <a:lumMod val="50000"/>
                  </a:schemeClr>
                </a:solidFill>
                <a:latin typeface="Britannic Bold" panose="020B0903060703020204" pitchFamily="34" charset="0"/>
                <a:ea typeface="Outfit"/>
                <a:cs typeface="Outfit"/>
                <a:sym typeface="Outfit"/>
              </a:rPr>
              <a:t>Team Members</a:t>
            </a:r>
            <a:r>
              <a:rPr lang="en" sz="1600" b="1" dirty="0">
                <a:solidFill>
                  <a:schemeClr val="accent6">
                    <a:lumMod val="50000"/>
                  </a:schemeClr>
                </a:solidFill>
                <a:latin typeface="Britannic Bold" panose="020B0903060703020204" pitchFamily="34" charset="0"/>
                <a:ea typeface="Outfit"/>
                <a:cs typeface="Outfit"/>
                <a:sym typeface="Outfit"/>
              </a:rPr>
              <a:t>:</a:t>
            </a:r>
          </a:p>
          <a:p>
            <a:pPr marL="0" lvl="0" indent="0" algn="r" rtl="0">
              <a:spcBef>
                <a:spcPts val="0"/>
              </a:spcBef>
              <a:spcAft>
                <a:spcPts val="0"/>
              </a:spcAft>
              <a:buNone/>
            </a:pPr>
            <a:r>
              <a:rPr lang="en-IN" sz="1400" dirty="0">
                <a:solidFill>
                  <a:schemeClr val="accent6">
                    <a:lumMod val="50000"/>
                  </a:schemeClr>
                </a:solidFill>
              </a:rPr>
              <a:t>Anjali Tyagi </a:t>
            </a:r>
          </a:p>
          <a:p>
            <a:pPr marL="0" lvl="0" indent="0" algn="r" rtl="0">
              <a:spcBef>
                <a:spcPts val="0"/>
              </a:spcBef>
              <a:spcAft>
                <a:spcPts val="0"/>
              </a:spcAft>
              <a:buNone/>
            </a:pPr>
            <a:r>
              <a:rPr lang="en-IN" sz="1400" dirty="0">
                <a:solidFill>
                  <a:schemeClr val="accent6">
                    <a:lumMod val="50000"/>
                  </a:schemeClr>
                </a:solidFill>
              </a:rPr>
              <a:t>Arya Pratap Singh</a:t>
            </a:r>
          </a:p>
          <a:p>
            <a:pPr marL="0" lvl="0" indent="0" algn="r" rtl="0">
              <a:spcBef>
                <a:spcPts val="0"/>
              </a:spcBef>
              <a:spcAft>
                <a:spcPts val="0"/>
              </a:spcAft>
              <a:buNone/>
            </a:pPr>
            <a:r>
              <a:rPr lang="en-IN" sz="1400" dirty="0">
                <a:solidFill>
                  <a:schemeClr val="accent6">
                    <a:lumMod val="50000"/>
                  </a:schemeClr>
                </a:solidFill>
              </a:rPr>
              <a:t>Ishaan Gupta</a:t>
            </a:r>
          </a:p>
          <a:p>
            <a:pPr marL="0" lvl="0" indent="0" algn="r" rtl="0">
              <a:spcBef>
                <a:spcPts val="0"/>
              </a:spcBef>
              <a:spcAft>
                <a:spcPts val="0"/>
              </a:spcAft>
              <a:buNone/>
            </a:pPr>
            <a:r>
              <a:rPr lang="en-IN" sz="1400" dirty="0" err="1">
                <a:solidFill>
                  <a:schemeClr val="accent6">
                    <a:lumMod val="50000"/>
                  </a:schemeClr>
                </a:solidFill>
              </a:rPr>
              <a:t>Shaurya</a:t>
            </a:r>
            <a:r>
              <a:rPr lang="en-IN" sz="1400" dirty="0">
                <a:solidFill>
                  <a:schemeClr val="accent6">
                    <a:lumMod val="50000"/>
                  </a:schemeClr>
                </a:solidFill>
              </a:rPr>
              <a:t> </a:t>
            </a:r>
            <a:r>
              <a:rPr lang="en-IN" sz="1400" dirty="0" err="1">
                <a:solidFill>
                  <a:schemeClr val="accent6">
                    <a:lumMod val="50000"/>
                  </a:schemeClr>
                </a:solidFill>
              </a:rPr>
              <a:t>Gularia</a:t>
            </a:r>
            <a:r>
              <a:rPr lang="en-IN" sz="1400" dirty="0">
                <a:solidFill>
                  <a:schemeClr val="accent6">
                    <a:lumMod val="50000"/>
                  </a:schemeClr>
                </a:solidFill>
              </a:rPr>
              <a:t> </a:t>
            </a:r>
          </a:p>
          <a:p>
            <a:pPr marL="0" lvl="0" indent="0" algn="r" rtl="0">
              <a:spcBef>
                <a:spcPts val="0"/>
              </a:spcBef>
              <a:spcAft>
                <a:spcPts val="0"/>
              </a:spcAft>
              <a:buNone/>
            </a:pPr>
            <a:r>
              <a:rPr lang="en-IN" sz="1400" dirty="0">
                <a:solidFill>
                  <a:schemeClr val="accent6">
                    <a:lumMod val="50000"/>
                  </a:schemeClr>
                </a:solidFill>
              </a:rPr>
              <a:t>Shraddha Jaggi </a:t>
            </a:r>
          </a:p>
          <a:p>
            <a:pPr marL="0" lvl="0" indent="0" algn="r" rtl="0">
              <a:spcBef>
                <a:spcPts val="0"/>
              </a:spcBef>
              <a:spcAft>
                <a:spcPts val="0"/>
              </a:spcAft>
              <a:buNone/>
            </a:pPr>
            <a:r>
              <a:rPr lang="en-IN" sz="1400" dirty="0">
                <a:solidFill>
                  <a:schemeClr val="accent6">
                    <a:lumMod val="50000"/>
                  </a:schemeClr>
                </a:solidFill>
              </a:rPr>
              <a:t>Sunidhi Suri </a:t>
            </a:r>
          </a:p>
          <a:p>
            <a:pPr marL="0" lvl="0" indent="0" algn="r" rtl="0">
              <a:spcBef>
                <a:spcPts val="0"/>
              </a:spcBef>
              <a:spcAft>
                <a:spcPts val="0"/>
              </a:spcAft>
              <a:buNone/>
            </a:pPr>
            <a:r>
              <a:rPr lang="en-IN" sz="1400" dirty="0">
                <a:solidFill>
                  <a:schemeClr val="accent6">
                    <a:lumMod val="50000"/>
                  </a:schemeClr>
                </a:solidFill>
              </a:rPr>
              <a:t>Tushar Singh Anand</a:t>
            </a:r>
            <a:endParaRPr sz="1100" dirty="0">
              <a:solidFill>
                <a:schemeClr val="accent6">
                  <a:lumMod val="50000"/>
                </a:schemeClr>
              </a:solidFill>
              <a:latin typeface="Britannic Bold" panose="020B0903060703020204" pitchFamily="34" charset="0"/>
              <a:ea typeface="Outfit"/>
              <a:cs typeface="Outfit"/>
              <a:sym typeface="Outfit"/>
            </a:endParaRPr>
          </a:p>
        </p:txBody>
      </p:sp>
      <p:sp>
        <p:nvSpPr>
          <p:cNvPr id="58" name="Google Shape;58;p13"/>
          <p:cNvSpPr txBox="1"/>
          <p:nvPr/>
        </p:nvSpPr>
        <p:spPr>
          <a:xfrm>
            <a:off x="2222500" y="4699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1028" name="Picture 4" descr="5 Ways To Run a Successful Virtual Meeting">
            <a:extLst>
              <a:ext uri="{FF2B5EF4-FFF2-40B4-BE49-F238E27FC236}">
                <a16:creationId xmlns:a16="http://schemas.microsoft.com/office/drawing/2014/main" id="{EEAE83DB-7ABD-0A2D-A603-39E5FA2CCC8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3226" r="13681"/>
          <a:stretch/>
        </p:blipFill>
        <p:spPr bwMode="auto">
          <a:xfrm>
            <a:off x="185738" y="0"/>
            <a:ext cx="3702050"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BAC3C1A7-D6AB-153A-CE92-5F5EA2FED0E9}"/>
              </a:ext>
            </a:extLst>
          </p:cNvPr>
          <p:cNvPicPr>
            <a:picLocks noChangeAspect="1"/>
          </p:cNvPicPr>
          <p:nvPr/>
        </p:nvPicPr>
        <p:blipFill>
          <a:blip r:embed="rId2"/>
          <a:stretch>
            <a:fillRect/>
          </a:stretch>
        </p:blipFill>
        <p:spPr>
          <a:xfrm>
            <a:off x="0" y="1042"/>
            <a:ext cx="9144000" cy="5141415"/>
          </a:xfrm>
          <a:prstGeom prst="rect">
            <a:avLst/>
          </a:prstGeom>
        </p:spPr>
      </p:pic>
    </p:spTree>
    <p:extLst>
      <p:ext uri="{BB962C8B-B14F-4D97-AF65-F5344CB8AC3E}">
        <p14:creationId xmlns:p14="http://schemas.microsoft.com/office/powerpoint/2010/main" val="1403638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ACFC952A-6363-0802-A701-A63C1D5E0788}"/>
              </a:ext>
            </a:extLst>
          </p:cNvPr>
          <p:cNvPicPr>
            <a:picLocks noChangeAspect="1"/>
          </p:cNvPicPr>
          <p:nvPr/>
        </p:nvPicPr>
        <p:blipFill>
          <a:blip r:embed="rId2"/>
          <a:stretch>
            <a:fillRect/>
          </a:stretch>
        </p:blipFill>
        <p:spPr>
          <a:xfrm>
            <a:off x="0" y="1042"/>
            <a:ext cx="9144000" cy="5141415"/>
          </a:xfrm>
          <a:prstGeom prst="rect">
            <a:avLst/>
          </a:prstGeom>
        </p:spPr>
      </p:pic>
    </p:spTree>
    <p:extLst>
      <p:ext uri="{BB962C8B-B14F-4D97-AF65-F5344CB8AC3E}">
        <p14:creationId xmlns:p14="http://schemas.microsoft.com/office/powerpoint/2010/main" val="4167345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377BE861-C1BD-BE87-3351-8B6BD5F82B77}"/>
              </a:ext>
            </a:extLst>
          </p:cNvPr>
          <p:cNvPicPr>
            <a:picLocks noChangeAspect="1"/>
          </p:cNvPicPr>
          <p:nvPr/>
        </p:nvPicPr>
        <p:blipFill>
          <a:blip r:embed="rId2"/>
          <a:stretch>
            <a:fillRect/>
          </a:stretch>
        </p:blipFill>
        <p:spPr>
          <a:xfrm>
            <a:off x="0" y="1042"/>
            <a:ext cx="9144000" cy="5141415"/>
          </a:xfrm>
          <a:prstGeom prst="rect">
            <a:avLst/>
          </a:prstGeom>
        </p:spPr>
      </p:pic>
    </p:spTree>
    <p:extLst>
      <p:ext uri="{BB962C8B-B14F-4D97-AF65-F5344CB8AC3E}">
        <p14:creationId xmlns:p14="http://schemas.microsoft.com/office/powerpoint/2010/main" val="3580395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7AB3B32-821C-4EC0-F9FD-2803B0415500}"/>
              </a:ext>
            </a:extLst>
          </p:cNvPr>
          <p:cNvPicPr>
            <a:picLocks noChangeAspect="1"/>
          </p:cNvPicPr>
          <p:nvPr/>
        </p:nvPicPr>
        <p:blipFill>
          <a:blip r:embed="rId2"/>
          <a:stretch>
            <a:fillRect/>
          </a:stretch>
        </p:blipFill>
        <p:spPr>
          <a:xfrm>
            <a:off x="0" y="1042"/>
            <a:ext cx="9144000" cy="5141415"/>
          </a:xfrm>
          <a:prstGeom prst="rect">
            <a:avLst/>
          </a:prstGeom>
        </p:spPr>
      </p:pic>
    </p:spTree>
    <p:extLst>
      <p:ext uri="{BB962C8B-B14F-4D97-AF65-F5344CB8AC3E}">
        <p14:creationId xmlns:p14="http://schemas.microsoft.com/office/powerpoint/2010/main" val="3523204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80E0B54-7346-3871-70CB-5A1C2FC89B94}"/>
              </a:ext>
            </a:extLst>
          </p:cNvPr>
          <p:cNvPicPr>
            <a:picLocks noChangeAspect="1"/>
          </p:cNvPicPr>
          <p:nvPr/>
        </p:nvPicPr>
        <p:blipFill>
          <a:blip r:embed="rId2"/>
          <a:stretch>
            <a:fillRect/>
          </a:stretch>
        </p:blipFill>
        <p:spPr>
          <a:xfrm>
            <a:off x="0" y="1042"/>
            <a:ext cx="9144000" cy="5141415"/>
          </a:xfrm>
          <a:prstGeom prst="rect">
            <a:avLst/>
          </a:prstGeom>
        </p:spPr>
      </p:pic>
    </p:spTree>
    <p:extLst>
      <p:ext uri="{BB962C8B-B14F-4D97-AF65-F5344CB8AC3E}">
        <p14:creationId xmlns:p14="http://schemas.microsoft.com/office/powerpoint/2010/main" val="2599434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F43693F-8F37-46D5-0789-7E869608AB4F}"/>
              </a:ext>
            </a:extLst>
          </p:cNvPr>
          <p:cNvPicPr>
            <a:picLocks noChangeAspect="1"/>
          </p:cNvPicPr>
          <p:nvPr/>
        </p:nvPicPr>
        <p:blipFill>
          <a:blip r:embed="rId2"/>
          <a:stretch>
            <a:fillRect/>
          </a:stretch>
        </p:blipFill>
        <p:spPr>
          <a:xfrm>
            <a:off x="5296" y="0"/>
            <a:ext cx="9133407" cy="5143500"/>
          </a:xfrm>
          <a:prstGeom prst="rect">
            <a:avLst/>
          </a:prstGeom>
        </p:spPr>
      </p:pic>
    </p:spTree>
    <p:extLst>
      <p:ext uri="{BB962C8B-B14F-4D97-AF65-F5344CB8AC3E}">
        <p14:creationId xmlns:p14="http://schemas.microsoft.com/office/powerpoint/2010/main" val="3019821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D3A264B-6524-2CA8-258E-28ACBB57F71A}"/>
              </a:ext>
            </a:extLst>
          </p:cNvPr>
          <p:cNvPicPr>
            <a:picLocks noChangeAspect="1"/>
          </p:cNvPicPr>
          <p:nvPr/>
        </p:nvPicPr>
        <p:blipFill>
          <a:blip r:embed="rId2"/>
          <a:stretch>
            <a:fillRect/>
          </a:stretch>
        </p:blipFill>
        <p:spPr>
          <a:xfrm>
            <a:off x="0" y="1042"/>
            <a:ext cx="9144000" cy="5141415"/>
          </a:xfrm>
          <a:prstGeom prst="rect">
            <a:avLst/>
          </a:prstGeom>
        </p:spPr>
      </p:pic>
    </p:spTree>
    <p:extLst>
      <p:ext uri="{BB962C8B-B14F-4D97-AF65-F5344CB8AC3E}">
        <p14:creationId xmlns:p14="http://schemas.microsoft.com/office/powerpoint/2010/main" val="39632615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752266F-5C30-CABC-DCF8-4CCC65220A23}"/>
              </a:ext>
            </a:extLst>
          </p:cNvPr>
          <p:cNvPicPr>
            <a:picLocks noChangeAspect="1"/>
          </p:cNvPicPr>
          <p:nvPr/>
        </p:nvPicPr>
        <p:blipFill>
          <a:blip r:embed="rId2"/>
          <a:stretch>
            <a:fillRect/>
          </a:stretch>
        </p:blipFill>
        <p:spPr>
          <a:xfrm>
            <a:off x="0" y="1042"/>
            <a:ext cx="9144000" cy="5141415"/>
          </a:xfrm>
          <a:prstGeom prst="rect">
            <a:avLst/>
          </a:prstGeom>
        </p:spPr>
      </p:pic>
    </p:spTree>
    <p:extLst>
      <p:ext uri="{BB962C8B-B14F-4D97-AF65-F5344CB8AC3E}">
        <p14:creationId xmlns:p14="http://schemas.microsoft.com/office/powerpoint/2010/main" val="27772023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10E799-22F6-0AFB-D966-3CB374BA373F}"/>
              </a:ext>
            </a:extLst>
          </p:cNvPr>
          <p:cNvPicPr>
            <a:picLocks noChangeAspect="1"/>
          </p:cNvPicPr>
          <p:nvPr/>
        </p:nvPicPr>
        <p:blipFill>
          <a:blip r:embed="rId2"/>
          <a:stretch>
            <a:fillRect/>
          </a:stretch>
        </p:blipFill>
        <p:spPr>
          <a:xfrm>
            <a:off x="0" y="1042"/>
            <a:ext cx="9144000" cy="5141415"/>
          </a:xfrm>
          <a:prstGeom prst="rect">
            <a:avLst/>
          </a:prstGeom>
        </p:spPr>
      </p:pic>
    </p:spTree>
    <p:extLst>
      <p:ext uri="{BB962C8B-B14F-4D97-AF65-F5344CB8AC3E}">
        <p14:creationId xmlns:p14="http://schemas.microsoft.com/office/powerpoint/2010/main" val="32202510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52AACB-9991-C6F3-2A90-D5EAED4F6FB4}"/>
              </a:ext>
            </a:extLst>
          </p:cNvPr>
          <p:cNvPicPr>
            <a:picLocks noChangeAspect="1"/>
          </p:cNvPicPr>
          <p:nvPr/>
        </p:nvPicPr>
        <p:blipFill>
          <a:blip r:embed="rId2"/>
          <a:stretch>
            <a:fillRect/>
          </a:stretch>
        </p:blipFill>
        <p:spPr>
          <a:xfrm>
            <a:off x="0" y="1042"/>
            <a:ext cx="9144000" cy="5141415"/>
          </a:xfrm>
          <a:prstGeom prst="rect">
            <a:avLst/>
          </a:prstGeom>
        </p:spPr>
      </p:pic>
    </p:spTree>
    <p:extLst>
      <p:ext uri="{BB962C8B-B14F-4D97-AF65-F5344CB8AC3E}">
        <p14:creationId xmlns:p14="http://schemas.microsoft.com/office/powerpoint/2010/main" val="25974580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2"/>
        <p:cNvGrpSpPr/>
        <p:nvPr/>
      </p:nvGrpSpPr>
      <p:grpSpPr>
        <a:xfrm>
          <a:off x="0" y="0"/>
          <a:ext cx="0" cy="0"/>
          <a:chOff x="0" y="0"/>
          <a:chExt cx="0" cy="0"/>
        </a:xfrm>
      </p:grpSpPr>
      <p:sp>
        <p:nvSpPr>
          <p:cNvPr id="63" name="Google Shape;63;p14"/>
          <p:cNvSpPr/>
          <p:nvPr/>
        </p:nvSpPr>
        <p:spPr>
          <a:xfrm>
            <a:off x="0" y="0"/>
            <a:ext cx="381000" cy="5143500"/>
          </a:xfrm>
          <a:prstGeom prst="rect">
            <a:avLst/>
          </a:prstGeom>
          <a:solidFill>
            <a:srgbClr val="1A674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 name="Google Shape;64;p14"/>
          <p:cNvSpPr txBox="1"/>
          <p:nvPr/>
        </p:nvSpPr>
        <p:spPr>
          <a:xfrm>
            <a:off x="1143000" y="508000"/>
            <a:ext cx="22860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dirty="0">
                <a:solidFill>
                  <a:srgbClr val="1A6746"/>
                </a:solidFill>
                <a:latin typeface="Outfit SemiBold"/>
                <a:ea typeface="Outfit SemiBold"/>
                <a:cs typeface="Outfit SemiBold"/>
                <a:sym typeface="Outfit SemiBold"/>
              </a:rPr>
              <a:t>Table of Contents</a:t>
            </a:r>
            <a:endParaRPr sz="3200" dirty="0">
              <a:solidFill>
                <a:srgbClr val="1A6746"/>
              </a:solidFill>
              <a:latin typeface="Outfit SemiBold"/>
              <a:ea typeface="Outfit SemiBold"/>
              <a:cs typeface="Outfit SemiBold"/>
              <a:sym typeface="Outfit SemiBold"/>
            </a:endParaRPr>
          </a:p>
        </p:txBody>
      </p:sp>
      <p:sp>
        <p:nvSpPr>
          <p:cNvPr id="65" name="Google Shape;65;p14"/>
          <p:cNvSpPr txBox="1"/>
          <p:nvPr/>
        </p:nvSpPr>
        <p:spPr>
          <a:xfrm>
            <a:off x="3810000" y="508000"/>
            <a:ext cx="5079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utfit"/>
                <a:ea typeface="Outfit"/>
                <a:cs typeface="Outfit"/>
                <a:sym typeface="Outfit"/>
              </a:rPr>
              <a:t>01</a:t>
            </a:r>
            <a:endParaRPr>
              <a:latin typeface="Outfit"/>
              <a:ea typeface="Outfit"/>
              <a:cs typeface="Outfit"/>
              <a:sym typeface="Outfit"/>
            </a:endParaRPr>
          </a:p>
        </p:txBody>
      </p:sp>
      <p:sp>
        <p:nvSpPr>
          <p:cNvPr id="66" name="Google Shape;66;p14"/>
          <p:cNvSpPr/>
          <p:nvPr/>
        </p:nvSpPr>
        <p:spPr>
          <a:xfrm>
            <a:off x="4318000" y="508000"/>
            <a:ext cx="45720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Outfit"/>
                <a:ea typeface="Outfit"/>
                <a:cs typeface="Outfit"/>
                <a:sym typeface="Outfit"/>
              </a:rPr>
              <a:t>Introduction</a:t>
            </a:r>
            <a:endParaRPr dirty="0">
              <a:latin typeface="Outfit"/>
              <a:ea typeface="Outfit"/>
              <a:cs typeface="Outfit"/>
              <a:sym typeface="Outfit"/>
            </a:endParaRPr>
          </a:p>
        </p:txBody>
      </p:sp>
      <p:sp>
        <p:nvSpPr>
          <p:cNvPr id="67" name="Google Shape;67;p14"/>
          <p:cNvSpPr txBox="1"/>
          <p:nvPr/>
        </p:nvSpPr>
        <p:spPr>
          <a:xfrm>
            <a:off x="3810000" y="1016000"/>
            <a:ext cx="5079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utfit"/>
                <a:ea typeface="Outfit"/>
                <a:cs typeface="Outfit"/>
                <a:sym typeface="Outfit"/>
              </a:rPr>
              <a:t>02</a:t>
            </a:r>
            <a:endParaRPr>
              <a:latin typeface="Outfit"/>
              <a:ea typeface="Outfit"/>
              <a:cs typeface="Outfit"/>
              <a:sym typeface="Outfit"/>
            </a:endParaRPr>
          </a:p>
        </p:txBody>
      </p:sp>
      <p:sp>
        <p:nvSpPr>
          <p:cNvPr id="68" name="Google Shape;68;p14"/>
          <p:cNvSpPr/>
          <p:nvPr/>
        </p:nvSpPr>
        <p:spPr>
          <a:xfrm>
            <a:off x="4318000" y="1016000"/>
            <a:ext cx="45720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Outfit"/>
                <a:ea typeface="Outfit"/>
                <a:cs typeface="Outfit"/>
                <a:sym typeface="Outfit"/>
              </a:rPr>
              <a:t>Why Automated Meeting Room</a:t>
            </a:r>
            <a:endParaRPr dirty="0">
              <a:latin typeface="Outfit"/>
              <a:ea typeface="Outfit"/>
              <a:cs typeface="Outfit"/>
              <a:sym typeface="Outfit"/>
            </a:endParaRPr>
          </a:p>
        </p:txBody>
      </p:sp>
      <p:sp>
        <p:nvSpPr>
          <p:cNvPr id="69" name="Google Shape;69;p14"/>
          <p:cNvSpPr txBox="1"/>
          <p:nvPr/>
        </p:nvSpPr>
        <p:spPr>
          <a:xfrm>
            <a:off x="3810000" y="1524000"/>
            <a:ext cx="5079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utfit"/>
                <a:ea typeface="Outfit"/>
                <a:cs typeface="Outfit"/>
                <a:sym typeface="Outfit"/>
              </a:rPr>
              <a:t>03</a:t>
            </a:r>
            <a:endParaRPr>
              <a:latin typeface="Outfit"/>
              <a:ea typeface="Outfit"/>
              <a:cs typeface="Outfit"/>
              <a:sym typeface="Outfit"/>
            </a:endParaRPr>
          </a:p>
        </p:txBody>
      </p:sp>
      <p:sp>
        <p:nvSpPr>
          <p:cNvPr id="70" name="Google Shape;70;p14"/>
          <p:cNvSpPr/>
          <p:nvPr/>
        </p:nvSpPr>
        <p:spPr>
          <a:xfrm>
            <a:off x="4318000" y="1524000"/>
            <a:ext cx="45720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Outfit"/>
                <a:ea typeface="Outfit"/>
                <a:cs typeface="Outfit"/>
                <a:sym typeface="Outfit"/>
              </a:rPr>
              <a:t>Features</a:t>
            </a:r>
            <a:endParaRPr dirty="0">
              <a:latin typeface="Outfit"/>
              <a:ea typeface="Outfit"/>
              <a:cs typeface="Outfit"/>
              <a:sym typeface="Outfit"/>
            </a:endParaRPr>
          </a:p>
        </p:txBody>
      </p:sp>
      <p:sp>
        <p:nvSpPr>
          <p:cNvPr id="71" name="Google Shape;71;p14"/>
          <p:cNvSpPr txBox="1"/>
          <p:nvPr/>
        </p:nvSpPr>
        <p:spPr>
          <a:xfrm>
            <a:off x="3810000" y="2032000"/>
            <a:ext cx="5079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utfit"/>
                <a:ea typeface="Outfit"/>
                <a:cs typeface="Outfit"/>
                <a:sym typeface="Outfit"/>
              </a:rPr>
              <a:t>04</a:t>
            </a:r>
            <a:endParaRPr>
              <a:latin typeface="Outfit"/>
              <a:ea typeface="Outfit"/>
              <a:cs typeface="Outfit"/>
              <a:sym typeface="Outfit"/>
            </a:endParaRPr>
          </a:p>
        </p:txBody>
      </p:sp>
      <p:sp>
        <p:nvSpPr>
          <p:cNvPr id="72" name="Google Shape;72;p14"/>
          <p:cNvSpPr/>
          <p:nvPr/>
        </p:nvSpPr>
        <p:spPr>
          <a:xfrm>
            <a:off x="4318000" y="2032000"/>
            <a:ext cx="45720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utfit"/>
                <a:ea typeface="Outfit"/>
                <a:cs typeface="Outfit"/>
                <a:sym typeface="Outfit"/>
              </a:rPr>
              <a:t>User Experience Focus</a:t>
            </a:r>
            <a:endParaRPr>
              <a:latin typeface="Outfit"/>
              <a:ea typeface="Outfit"/>
              <a:cs typeface="Outfit"/>
              <a:sym typeface="Outfit"/>
            </a:endParaRPr>
          </a:p>
        </p:txBody>
      </p:sp>
      <p:sp>
        <p:nvSpPr>
          <p:cNvPr id="73" name="Google Shape;73;p14"/>
          <p:cNvSpPr txBox="1"/>
          <p:nvPr/>
        </p:nvSpPr>
        <p:spPr>
          <a:xfrm>
            <a:off x="3810000" y="2540000"/>
            <a:ext cx="5079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utfit"/>
                <a:ea typeface="Outfit"/>
                <a:cs typeface="Outfit"/>
                <a:sym typeface="Outfit"/>
              </a:rPr>
              <a:t>05</a:t>
            </a:r>
            <a:endParaRPr>
              <a:latin typeface="Outfit"/>
              <a:ea typeface="Outfit"/>
              <a:cs typeface="Outfit"/>
              <a:sym typeface="Outfit"/>
            </a:endParaRPr>
          </a:p>
        </p:txBody>
      </p:sp>
      <p:sp>
        <p:nvSpPr>
          <p:cNvPr id="74" name="Google Shape;74;p14"/>
          <p:cNvSpPr/>
          <p:nvPr/>
        </p:nvSpPr>
        <p:spPr>
          <a:xfrm>
            <a:off x="4318000" y="2540000"/>
            <a:ext cx="45720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utfit"/>
                <a:ea typeface="Outfit"/>
                <a:cs typeface="Outfit"/>
                <a:sym typeface="Outfit"/>
              </a:rPr>
              <a:t>Future Enhancements</a:t>
            </a:r>
            <a:endParaRPr>
              <a:latin typeface="Outfit"/>
              <a:ea typeface="Outfit"/>
              <a:cs typeface="Outfit"/>
              <a:sym typeface="Outfi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493C81E-303F-84CC-0C41-409B83C048E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97869" y="109538"/>
            <a:ext cx="6477000" cy="4924424"/>
          </a:xfrm>
          <a:prstGeom prst="rect">
            <a:avLst/>
          </a:prstGeom>
          <a:solidFill>
            <a:schemeClr val="tx2">
              <a:lumMod val="40000"/>
              <a:lumOff val="60000"/>
            </a:schemeClr>
          </a:solidFill>
        </p:spPr>
      </p:pic>
      <p:sp>
        <p:nvSpPr>
          <p:cNvPr id="4" name="TextBox 3">
            <a:extLst>
              <a:ext uri="{FF2B5EF4-FFF2-40B4-BE49-F238E27FC236}">
                <a16:creationId xmlns:a16="http://schemas.microsoft.com/office/drawing/2014/main" id="{C22BF43F-A32B-045B-BC7C-50B2B3FA5120}"/>
              </a:ext>
            </a:extLst>
          </p:cNvPr>
          <p:cNvSpPr txBox="1"/>
          <p:nvPr/>
        </p:nvSpPr>
        <p:spPr>
          <a:xfrm>
            <a:off x="50006" y="1634669"/>
            <a:ext cx="1850231" cy="1077218"/>
          </a:xfrm>
          <a:prstGeom prst="rect">
            <a:avLst/>
          </a:prstGeom>
          <a:noFill/>
        </p:spPr>
        <p:txBody>
          <a:bodyPr wrap="square">
            <a:spAutoFit/>
          </a:bodyPr>
          <a:lstStyle/>
          <a:p>
            <a:pPr algn="ctr"/>
            <a:r>
              <a:rPr lang="en-US" sz="3200" dirty="0">
                <a:solidFill>
                  <a:srgbClr val="339933"/>
                </a:solidFill>
              </a:rPr>
              <a:t>ER </a:t>
            </a:r>
          </a:p>
          <a:p>
            <a:pPr algn="ctr"/>
            <a:r>
              <a:rPr lang="en-US" sz="3200" dirty="0">
                <a:solidFill>
                  <a:srgbClr val="339933"/>
                </a:solidFill>
              </a:rPr>
              <a:t>Diagram</a:t>
            </a:r>
          </a:p>
        </p:txBody>
      </p:sp>
    </p:spTree>
    <p:extLst>
      <p:ext uri="{BB962C8B-B14F-4D97-AF65-F5344CB8AC3E}">
        <p14:creationId xmlns:p14="http://schemas.microsoft.com/office/powerpoint/2010/main" val="3553645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8"/>
        <p:cNvGrpSpPr/>
        <p:nvPr/>
      </p:nvGrpSpPr>
      <p:grpSpPr>
        <a:xfrm>
          <a:off x="0" y="0"/>
          <a:ext cx="0" cy="0"/>
          <a:chOff x="0" y="0"/>
          <a:chExt cx="0" cy="0"/>
        </a:xfrm>
      </p:grpSpPr>
      <p:sp>
        <p:nvSpPr>
          <p:cNvPr id="79" name="Google Shape;79;p15"/>
          <p:cNvSpPr/>
          <p:nvPr/>
        </p:nvSpPr>
        <p:spPr>
          <a:xfrm>
            <a:off x="0" y="0"/>
            <a:ext cx="381000" cy="5143500"/>
          </a:xfrm>
          <a:prstGeom prst="rect">
            <a:avLst/>
          </a:prstGeom>
          <a:solidFill>
            <a:srgbClr val="1A674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80" name="Google Shape;80;p15"/>
          <p:cNvCxnSpPr>
            <a:cxnSpLocks/>
          </p:cNvCxnSpPr>
          <p:nvPr/>
        </p:nvCxnSpPr>
        <p:spPr>
          <a:xfrm>
            <a:off x="960438" y="554681"/>
            <a:ext cx="2218531" cy="0"/>
          </a:xfrm>
          <a:prstGeom prst="straightConnector1">
            <a:avLst/>
          </a:prstGeom>
          <a:noFill/>
          <a:ln w="63500" cap="flat" cmpd="sng">
            <a:solidFill>
              <a:srgbClr val="FFD600"/>
            </a:solidFill>
            <a:prstDash val="solid"/>
            <a:round/>
            <a:headEnd type="none" w="med" len="med"/>
            <a:tailEnd type="none" w="med" len="med"/>
          </a:ln>
        </p:spPr>
      </p:cxnSp>
      <p:sp>
        <p:nvSpPr>
          <p:cNvPr id="81" name="Google Shape;81;p15"/>
          <p:cNvSpPr/>
          <p:nvPr/>
        </p:nvSpPr>
        <p:spPr>
          <a:xfrm>
            <a:off x="381000" y="-10369"/>
            <a:ext cx="507900" cy="507900"/>
          </a:xfrm>
          <a:prstGeom prst="rect">
            <a:avLst/>
          </a:prstGeom>
          <a:solidFill>
            <a:srgbClr val="1A6746"/>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rgbClr val="FFD600"/>
                </a:solidFill>
                <a:latin typeface="Outfit SemiBold"/>
                <a:ea typeface="Outfit SemiBold"/>
                <a:cs typeface="Outfit SemiBold"/>
                <a:sym typeface="Outfit SemiBold"/>
              </a:rPr>
              <a:t>1</a:t>
            </a:r>
            <a:endParaRPr sz="2000">
              <a:solidFill>
                <a:srgbClr val="FFD600"/>
              </a:solidFill>
              <a:latin typeface="Outfit SemiBold"/>
              <a:ea typeface="Outfit SemiBold"/>
              <a:cs typeface="Outfit SemiBold"/>
              <a:sym typeface="Outfit SemiBold"/>
            </a:endParaRPr>
          </a:p>
        </p:txBody>
      </p:sp>
      <p:sp>
        <p:nvSpPr>
          <p:cNvPr id="82" name="Google Shape;82;p15"/>
          <p:cNvSpPr/>
          <p:nvPr/>
        </p:nvSpPr>
        <p:spPr>
          <a:xfrm>
            <a:off x="888900" y="144463"/>
            <a:ext cx="5079900" cy="507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200" dirty="0">
                <a:solidFill>
                  <a:srgbClr val="1A6746"/>
                </a:solidFill>
                <a:latin typeface="Outfit SemiBold"/>
                <a:ea typeface="Outfit SemiBold"/>
                <a:cs typeface="Outfit SemiBold"/>
                <a:sym typeface="Outfit SemiBold"/>
              </a:rPr>
              <a:t>Introduction</a:t>
            </a:r>
            <a:endParaRPr sz="3200" dirty="0">
              <a:solidFill>
                <a:srgbClr val="1A6746"/>
              </a:solidFill>
              <a:latin typeface="Outfit SemiBold"/>
              <a:ea typeface="Outfit SemiBold"/>
              <a:cs typeface="Outfit SemiBold"/>
              <a:sym typeface="Outfit SemiBold"/>
            </a:endParaRPr>
          </a:p>
        </p:txBody>
      </p:sp>
      <p:sp>
        <p:nvSpPr>
          <p:cNvPr id="83" name="Google Shape;83;p15"/>
          <p:cNvSpPr/>
          <p:nvPr/>
        </p:nvSpPr>
        <p:spPr>
          <a:xfrm>
            <a:off x="4381500" y="1714500"/>
            <a:ext cx="43179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dirty="0">
              <a:latin typeface="Outfit SemiBold"/>
              <a:ea typeface="Outfit SemiBold"/>
              <a:cs typeface="Outfit SemiBold"/>
              <a:sym typeface="Outfit SemiBold"/>
            </a:endParaRPr>
          </a:p>
        </p:txBody>
      </p:sp>
      <p:sp>
        <p:nvSpPr>
          <p:cNvPr id="84" name="Google Shape;84;p15"/>
          <p:cNvSpPr txBox="1"/>
          <p:nvPr/>
        </p:nvSpPr>
        <p:spPr>
          <a:xfrm>
            <a:off x="634950" y="652363"/>
            <a:ext cx="7701806" cy="1905000"/>
          </a:xfrm>
          <a:prstGeom prst="rect">
            <a:avLst/>
          </a:prstGeom>
          <a:noFill/>
          <a:ln>
            <a:noFill/>
          </a:ln>
        </p:spPr>
        <p:txBody>
          <a:bodyPr spcFirstLastPara="1" wrap="square" lIns="91425" tIns="91425" rIns="91425" bIns="91425" anchor="t" anchorCtr="0">
            <a:noAutofit/>
          </a:bodyPr>
          <a:lstStyle/>
          <a:p>
            <a:pPr marL="152400" lvl="0" algn="l" rtl="0">
              <a:lnSpc>
                <a:spcPct val="150000"/>
              </a:lnSpc>
              <a:spcBef>
                <a:spcPts val="0"/>
              </a:spcBef>
              <a:spcAft>
                <a:spcPts val="0"/>
              </a:spcAft>
              <a:buSzPts val="1200"/>
            </a:pPr>
            <a:r>
              <a:rPr lang="en-US" sz="1600" dirty="0"/>
              <a:t>An automated meeting room system is a digital solution that streamlines the process of scheduling, managing, and utilizing meeting rooms within an organization. It typically includes features such as online booking, real-time availability updates, and integration with other calendar systems. This system allows users to search for and reserve rooms based on various criteria like seating capacity and amenities, and it automates tasks like booking confirmations and room status updates. By automating these processes, the system enhances efficiency, reduces errors, and provides better visibility and management of meeting spaces.</a:t>
            </a:r>
            <a:endParaRPr sz="1200" dirty="0">
              <a:latin typeface="Outfit"/>
              <a:ea typeface="Outfit"/>
              <a:cs typeface="Outfit"/>
              <a:sym typeface="Outfit"/>
            </a:endParaRPr>
          </a:p>
        </p:txBody>
      </p:sp>
      <p:sp>
        <p:nvSpPr>
          <p:cNvPr id="86" name="Google Shape;86;p15"/>
          <p:cNvSpPr txBox="1"/>
          <p:nvPr/>
        </p:nvSpPr>
        <p:spPr>
          <a:xfrm>
            <a:off x="2222500" y="4699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1"/>
        <p:cNvGrpSpPr/>
        <p:nvPr/>
      </p:nvGrpSpPr>
      <p:grpSpPr>
        <a:xfrm>
          <a:off x="0" y="0"/>
          <a:ext cx="0" cy="0"/>
          <a:chOff x="0" y="0"/>
          <a:chExt cx="0" cy="0"/>
        </a:xfrm>
      </p:grpSpPr>
      <p:sp>
        <p:nvSpPr>
          <p:cNvPr id="92" name="Google Shape;92;p16"/>
          <p:cNvSpPr/>
          <p:nvPr/>
        </p:nvSpPr>
        <p:spPr>
          <a:xfrm>
            <a:off x="0" y="0"/>
            <a:ext cx="381000" cy="5143500"/>
          </a:xfrm>
          <a:prstGeom prst="rect">
            <a:avLst/>
          </a:prstGeom>
          <a:solidFill>
            <a:srgbClr val="1A674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93" name="Google Shape;93;p16"/>
          <p:cNvCxnSpPr>
            <a:cxnSpLocks/>
          </p:cNvCxnSpPr>
          <p:nvPr/>
        </p:nvCxnSpPr>
        <p:spPr>
          <a:xfrm>
            <a:off x="934937" y="507900"/>
            <a:ext cx="2811563" cy="0"/>
          </a:xfrm>
          <a:prstGeom prst="straightConnector1">
            <a:avLst/>
          </a:prstGeom>
          <a:noFill/>
          <a:ln w="63500" cap="flat" cmpd="sng">
            <a:solidFill>
              <a:srgbClr val="FFD600"/>
            </a:solidFill>
            <a:prstDash val="solid"/>
            <a:round/>
            <a:headEnd type="none" w="med" len="med"/>
            <a:tailEnd type="none" w="med" len="med"/>
          </a:ln>
        </p:spPr>
      </p:cxnSp>
      <p:sp>
        <p:nvSpPr>
          <p:cNvPr id="94" name="Google Shape;94;p16"/>
          <p:cNvSpPr/>
          <p:nvPr/>
        </p:nvSpPr>
        <p:spPr>
          <a:xfrm>
            <a:off x="381000" y="0"/>
            <a:ext cx="507900" cy="507900"/>
          </a:xfrm>
          <a:prstGeom prst="rect">
            <a:avLst/>
          </a:prstGeom>
          <a:solidFill>
            <a:srgbClr val="1A6746"/>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rgbClr val="FFD600"/>
                </a:solidFill>
                <a:latin typeface="Outfit SemiBold"/>
                <a:ea typeface="Outfit SemiBold"/>
                <a:cs typeface="Outfit SemiBold"/>
                <a:sym typeface="Outfit SemiBold"/>
              </a:rPr>
              <a:t>2</a:t>
            </a:r>
            <a:endParaRPr sz="2000">
              <a:solidFill>
                <a:srgbClr val="FFD600"/>
              </a:solidFill>
              <a:latin typeface="Outfit SemiBold"/>
              <a:ea typeface="Outfit SemiBold"/>
              <a:cs typeface="Outfit SemiBold"/>
              <a:sym typeface="Outfit SemiBold"/>
            </a:endParaRPr>
          </a:p>
        </p:txBody>
      </p:sp>
      <p:sp>
        <p:nvSpPr>
          <p:cNvPr id="95" name="Google Shape;95;p16"/>
          <p:cNvSpPr/>
          <p:nvPr/>
        </p:nvSpPr>
        <p:spPr>
          <a:xfrm>
            <a:off x="888900" y="108744"/>
            <a:ext cx="6611044" cy="507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200" dirty="0">
                <a:solidFill>
                  <a:srgbClr val="1A6746"/>
                </a:solidFill>
                <a:latin typeface="Outfit SemiBold"/>
                <a:ea typeface="Outfit SemiBold"/>
                <a:cs typeface="Outfit SemiBold"/>
                <a:sym typeface="Outfit SemiBold"/>
              </a:rPr>
              <a:t>Why Automate Meeting Room</a:t>
            </a:r>
            <a:endParaRPr sz="3200" dirty="0">
              <a:solidFill>
                <a:srgbClr val="1A6746"/>
              </a:solidFill>
              <a:latin typeface="Outfit SemiBold"/>
              <a:ea typeface="Outfit SemiBold"/>
              <a:cs typeface="Outfit SemiBold"/>
              <a:sym typeface="Outfit SemiBold"/>
            </a:endParaRPr>
          </a:p>
        </p:txBody>
      </p:sp>
      <p:sp>
        <p:nvSpPr>
          <p:cNvPr id="97" name="Google Shape;97;p16"/>
          <p:cNvSpPr txBox="1"/>
          <p:nvPr/>
        </p:nvSpPr>
        <p:spPr>
          <a:xfrm>
            <a:off x="516731" y="991094"/>
            <a:ext cx="8269288" cy="1905000"/>
          </a:xfrm>
          <a:prstGeom prst="rect">
            <a:avLst/>
          </a:prstGeom>
          <a:noFill/>
          <a:ln>
            <a:noFill/>
          </a:ln>
        </p:spPr>
        <p:txBody>
          <a:bodyPr spcFirstLastPara="1" wrap="square" lIns="91425" tIns="91425" rIns="91425" bIns="91425" anchor="t" anchorCtr="0">
            <a:noAutofit/>
          </a:bodyPr>
          <a:lstStyle/>
          <a:p>
            <a:pPr marL="152400" lvl="0" algn="l" rtl="0">
              <a:lnSpc>
                <a:spcPct val="150000"/>
              </a:lnSpc>
              <a:spcBef>
                <a:spcPts val="0"/>
              </a:spcBef>
              <a:spcAft>
                <a:spcPts val="0"/>
              </a:spcAft>
              <a:buSzPts val="1200"/>
            </a:pPr>
            <a:r>
              <a:rPr lang="en-US" sz="1600" dirty="0"/>
              <a:t>Automating the meeting room booking process enhances efficiency and accuracy by streamlining scheduling, reducing manual errors, and improving resource management. It offers a user-friendly interface for convenient booking, ensures optimal room utilization, and provides valuable data insights for informed decision-making. Additionally, automation reduces administrative overhead, ensures consistency across the organization, and enhances security by controlling access. Overall, it simplifies the process, saving time and cost while improving the overall user experience.</a:t>
            </a:r>
            <a:endParaRPr sz="1200" dirty="0">
              <a:latin typeface="Outfit"/>
              <a:ea typeface="Outfit"/>
              <a:cs typeface="Outfit"/>
              <a:sym typeface="Outfit"/>
            </a:endParaRPr>
          </a:p>
        </p:txBody>
      </p:sp>
      <p:sp>
        <p:nvSpPr>
          <p:cNvPr id="99" name="Google Shape;99;p16"/>
          <p:cNvSpPr txBox="1"/>
          <p:nvPr/>
        </p:nvSpPr>
        <p:spPr>
          <a:xfrm>
            <a:off x="2222500" y="4699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
        <p:cNvGrpSpPr/>
        <p:nvPr/>
      </p:nvGrpSpPr>
      <p:grpSpPr>
        <a:xfrm>
          <a:off x="0" y="0"/>
          <a:ext cx="0" cy="0"/>
          <a:chOff x="0" y="0"/>
          <a:chExt cx="0" cy="0"/>
        </a:xfrm>
      </p:grpSpPr>
      <p:sp>
        <p:nvSpPr>
          <p:cNvPr id="105" name="Google Shape;105;p17"/>
          <p:cNvSpPr/>
          <p:nvPr/>
        </p:nvSpPr>
        <p:spPr>
          <a:xfrm>
            <a:off x="0" y="0"/>
            <a:ext cx="381000" cy="5143500"/>
          </a:xfrm>
          <a:prstGeom prst="rect">
            <a:avLst/>
          </a:prstGeom>
          <a:solidFill>
            <a:srgbClr val="1A674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 name="Google Shape;107;p17"/>
          <p:cNvSpPr/>
          <p:nvPr/>
        </p:nvSpPr>
        <p:spPr>
          <a:xfrm>
            <a:off x="381000" y="0"/>
            <a:ext cx="507900" cy="507900"/>
          </a:xfrm>
          <a:prstGeom prst="rect">
            <a:avLst/>
          </a:prstGeom>
          <a:solidFill>
            <a:srgbClr val="1A6746"/>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rgbClr val="FFD600"/>
                </a:solidFill>
                <a:latin typeface="Outfit SemiBold"/>
                <a:ea typeface="Outfit SemiBold"/>
                <a:cs typeface="Outfit SemiBold"/>
                <a:sym typeface="Outfit SemiBold"/>
              </a:rPr>
              <a:t>3</a:t>
            </a:r>
            <a:endParaRPr sz="2000" dirty="0">
              <a:solidFill>
                <a:srgbClr val="FFD600"/>
              </a:solidFill>
              <a:latin typeface="Outfit SemiBold"/>
              <a:ea typeface="Outfit SemiBold"/>
              <a:cs typeface="Outfit SemiBold"/>
              <a:sym typeface="Outfit SemiBold"/>
            </a:endParaRPr>
          </a:p>
        </p:txBody>
      </p:sp>
      <p:sp>
        <p:nvSpPr>
          <p:cNvPr id="108" name="Google Shape;108;p17"/>
          <p:cNvSpPr/>
          <p:nvPr/>
        </p:nvSpPr>
        <p:spPr>
          <a:xfrm>
            <a:off x="920800" y="122584"/>
            <a:ext cx="5079900" cy="507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200" dirty="0">
                <a:solidFill>
                  <a:srgbClr val="1A6746"/>
                </a:solidFill>
                <a:latin typeface="Outfit SemiBold"/>
                <a:ea typeface="Outfit SemiBold"/>
                <a:cs typeface="Outfit SemiBold"/>
                <a:sym typeface="Outfit SemiBold"/>
              </a:rPr>
              <a:t>Features</a:t>
            </a:r>
            <a:endParaRPr sz="3200" dirty="0">
              <a:solidFill>
                <a:srgbClr val="1A6746"/>
              </a:solidFill>
              <a:latin typeface="Outfit SemiBold"/>
              <a:ea typeface="Outfit SemiBold"/>
              <a:cs typeface="Outfit SemiBold"/>
              <a:sym typeface="Outfit SemiBold"/>
            </a:endParaRPr>
          </a:p>
        </p:txBody>
      </p:sp>
      <p:sp>
        <p:nvSpPr>
          <p:cNvPr id="110" name="Google Shape;110;p17"/>
          <p:cNvSpPr txBox="1"/>
          <p:nvPr/>
        </p:nvSpPr>
        <p:spPr>
          <a:xfrm>
            <a:off x="423862" y="560288"/>
            <a:ext cx="8594724" cy="1905000"/>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b="1" dirty="0"/>
              <a:t>Business Logic and Database Integration</a:t>
            </a:r>
            <a:endParaRPr lang="en-US" dirty="0"/>
          </a:p>
          <a:p>
            <a:pPr marL="742950" lvl="1" indent="-285750">
              <a:buFont typeface="Arial" panose="020B0604020202020204" pitchFamily="34" charset="0"/>
              <a:buChar char="•"/>
            </a:pPr>
            <a:r>
              <a:rPr lang="en-US" dirty="0"/>
              <a:t>Develop robust business logic, Data Access Object (DAO) patterns, and an efficient database schema.</a:t>
            </a:r>
          </a:p>
          <a:p>
            <a:pPr marL="742950" lvl="1" indent="-285750">
              <a:buFont typeface="Arial" panose="020B0604020202020204" pitchFamily="34" charset="0"/>
              <a:buChar char="•"/>
            </a:pPr>
            <a:r>
              <a:rPr lang="en-US" dirty="0"/>
              <a:t>Implement a layered architecture to ensure loose coupling and scalability.</a:t>
            </a:r>
          </a:p>
          <a:p>
            <a:pPr marL="285750" indent="-285750">
              <a:buFont typeface="Arial" panose="020B0604020202020204" pitchFamily="34" charset="0"/>
              <a:buChar char="•"/>
            </a:pPr>
            <a:r>
              <a:rPr lang="en-US" b="1" dirty="0"/>
              <a:t>MVC Design Pattern</a:t>
            </a:r>
            <a:endParaRPr lang="en-US" dirty="0"/>
          </a:p>
          <a:p>
            <a:pPr marL="742950" lvl="1" indent="-285750">
              <a:buFont typeface="Arial" panose="020B0604020202020204" pitchFamily="34" charset="0"/>
              <a:buChar char="•"/>
            </a:pPr>
            <a:r>
              <a:rPr lang="en-US" dirty="0"/>
              <a:t>Adhere to the Model-View-Controller (MVC) design pattern for clear separation of concerns and maintainability.</a:t>
            </a:r>
          </a:p>
          <a:p>
            <a:pPr marL="285750" indent="-285750">
              <a:buFont typeface="Arial" panose="020B0604020202020204" pitchFamily="34" charset="0"/>
              <a:buChar char="•"/>
            </a:pPr>
            <a:r>
              <a:rPr lang="en-US" b="1" dirty="0"/>
              <a:t>Exception Handling</a:t>
            </a:r>
            <a:endParaRPr lang="en-US" dirty="0"/>
          </a:p>
          <a:p>
            <a:pPr marL="742950" lvl="1" indent="-285750">
              <a:buFont typeface="Arial" panose="020B0604020202020204" pitchFamily="34" charset="0"/>
              <a:buChar char="•"/>
            </a:pPr>
            <a:r>
              <a:rPr lang="en-US" dirty="0"/>
              <a:t>Implement comprehensive exception handling to manage and respond to errors effectively.</a:t>
            </a:r>
          </a:p>
          <a:p>
            <a:pPr marL="285750" indent="-285750">
              <a:buFont typeface="Arial" panose="020B0604020202020204" pitchFamily="34" charset="0"/>
              <a:buChar char="•"/>
            </a:pPr>
            <a:r>
              <a:rPr lang="en-US" b="1" dirty="0"/>
              <a:t>Input Validation</a:t>
            </a:r>
            <a:endParaRPr lang="en-US" dirty="0"/>
          </a:p>
          <a:p>
            <a:pPr marL="742950" lvl="1" indent="-285750">
              <a:buFont typeface="Arial" panose="020B0604020202020204" pitchFamily="34" charset="0"/>
              <a:buChar char="•"/>
            </a:pPr>
            <a:r>
              <a:rPr lang="en-US" dirty="0"/>
              <a:t>Validate all user inputs thoroughly with appropriate error handling to ensure data integrity and security.</a:t>
            </a:r>
          </a:p>
          <a:p>
            <a:pPr marL="285750" indent="-285750">
              <a:buFont typeface="Arial" panose="020B0604020202020204" pitchFamily="34" charset="0"/>
              <a:buChar char="•"/>
            </a:pPr>
            <a:r>
              <a:rPr lang="en-US" b="1" dirty="0"/>
              <a:t>Consistent User Interface</a:t>
            </a:r>
            <a:endParaRPr lang="en-US" dirty="0"/>
          </a:p>
          <a:p>
            <a:pPr marL="742950" lvl="1" indent="-285750">
              <a:buFont typeface="Arial" panose="020B0604020202020204" pitchFamily="34" charset="0"/>
              <a:buChar char="•"/>
            </a:pPr>
            <a:r>
              <a:rPr lang="en-US" dirty="0"/>
              <a:t>Design a user interface with a consistent layout including a header, footer, and sidebar (navigation links) maintained across all pages.</a:t>
            </a:r>
          </a:p>
          <a:p>
            <a:pPr marL="742950" lvl="1" indent="-285750">
              <a:buFont typeface="Arial" panose="020B0604020202020204" pitchFamily="34" charset="0"/>
              <a:buChar char="•"/>
            </a:pPr>
            <a:r>
              <a:rPr lang="en-US" dirty="0"/>
              <a:t>Prioritize understanding UI design principles before coding.</a:t>
            </a:r>
          </a:p>
          <a:p>
            <a:pPr marL="285750" indent="-285750">
              <a:buFont typeface="Arial" panose="020B0604020202020204" pitchFamily="34" charset="0"/>
              <a:buChar char="•"/>
            </a:pPr>
            <a:r>
              <a:rPr lang="en-US" b="1" dirty="0"/>
              <a:t>Optional Enhancements</a:t>
            </a:r>
            <a:endParaRPr lang="en-US" dirty="0"/>
          </a:p>
          <a:p>
            <a:pPr marL="742950" lvl="1" indent="-285750">
              <a:buFont typeface="Arial" panose="020B0604020202020204" pitchFamily="34" charset="0"/>
              <a:buChar char="•"/>
            </a:pPr>
            <a:r>
              <a:rPr lang="en-US" dirty="0"/>
              <a:t>Explore and integrate various CSS frameworks to create an elegant and responsive UI.</a:t>
            </a:r>
          </a:p>
          <a:p>
            <a:pPr marL="742950" lvl="1" indent="-285750">
              <a:buFont typeface="Arial" panose="020B0604020202020204" pitchFamily="34" charset="0"/>
              <a:buChar char="•"/>
            </a:pPr>
            <a:r>
              <a:rPr lang="en-US" dirty="0"/>
              <a:t>Investigate logging frameworks to allow flexible switching between different logging solutions.</a:t>
            </a:r>
          </a:p>
        </p:txBody>
      </p:sp>
      <p:sp>
        <p:nvSpPr>
          <p:cNvPr id="112" name="Google Shape;112;p17"/>
          <p:cNvSpPr txBox="1"/>
          <p:nvPr/>
        </p:nvSpPr>
        <p:spPr>
          <a:xfrm>
            <a:off x="2222500" y="4699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cxnSp>
        <p:nvCxnSpPr>
          <p:cNvPr id="2" name="Google Shape;106;p17"/>
          <p:cNvCxnSpPr>
            <a:cxnSpLocks/>
          </p:cNvCxnSpPr>
          <p:nvPr/>
        </p:nvCxnSpPr>
        <p:spPr>
          <a:xfrm>
            <a:off x="920800" y="507900"/>
            <a:ext cx="1922413" cy="0"/>
          </a:xfrm>
          <a:prstGeom prst="straightConnector1">
            <a:avLst/>
          </a:prstGeom>
          <a:noFill/>
          <a:ln w="63500" cap="flat" cmpd="sng">
            <a:solidFill>
              <a:srgbClr val="FFD600"/>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
        <p:cNvGrpSpPr/>
        <p:nvPr/>
      </p:nvGrpSpPr>
      <p:grpSpPr>
        <a:xfrm>
          <a:off x="0" y="0"/>
          <a:ext cx="0" cy="0"/>
          <a:chOff x="0" y="0"/>
          <a:chExt cx="0" cy="0"/>
        </a:xfrm>
      </p:grpSpPr>
      <p:sp>
        <p:nvSpPr>
          <p:cNvPr id="118" name="Google Shape;118;p18"/>
          <p:cNvSpPr/>
          <p:nvPr/>
        </p:nvSpPr>
        <p:spPr>
          <a:xfrm>
            <a:off x="0" y="0"/>
            <a:ext cx="381000" cy="5143500"/>
          </a:xfrm>
          <a:prstGeom prst="rect">
            <a:avLst/>
          </a:prstGeom>
          <a:solidFill>
            <a:srgbClr val="1A674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19" name="Google Shape;119;p18"/>
          <p:cNvCxnSpPr>
            <a:cxnSpLocks/>
          </p:cNvCxnSpPr>
          <p:nvPr/>
        </p:nvCxnSpPr>
        <p:spPr>
          <a:xfrm>
            <a:off x="892075" y="0"/>
            <a:ext cx="0" cy="507900"/>
          </a:xfrm>
          <a:prstGeom prst="straightConnector1">
            <a:avLst/>
          </a:prstGeom>
          <a:noFill/>
          <a:ln w="63500" cap="flat" cmpd="sng">
            <a:solidFill>
              <a:srgbClr val="FFD600"/>
            </a:solidFill>
            <a:prstDash val="solid"/>
            <a:round/>
            <a:headEnd type="none" w="med" len="med"/>
            <a:tailEnd type="none" w="med" len="med"/>
          </a:ln>
        </p:spPr>
      </p:cxnSp>
      <p:sp>
        <p:nvSpPr>
          <p:cNvPr id="120" name="Google Shape;120;p18"/>
          <p:cNvSpPr/>
          <p:nvPr/>
        </p:nvSpPr>
        <p:spPr>
          <a:xfrm>
            <a:off x="381000" y="0"/>
            <a:ext cx="507900" cy="507900"/>
          </a:xfrm>
          <a:prstGeom prst="rect">
            <a:avLst/>
          </a:prstGeom>
          <a:solidFill>
            <a:srgbClr val="1A6746"/>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rgbClr val="FFD600"/>
                </a:solidFill>
                <a:latin typeface="Outfit SemiBold"/>
                <a:ea typeface="Outfit SemiBold"/>
                <a:cs typeface="Outfit SemiBold"/>
                <a:sym typeface="Outfit SemiBold"/>
              </a:rPr>
              <a:t>4</a:t>
            </a:r>
            <a:endParaRPr sz="2000" dirty="0">
              <a:solidFill>
                <a:srgbClr val="FFD600"/>
              </a:solidFill>
              <a:latin typeface="Outfit SemiBold"/>
              <a:ea typeface="Outfit SemiBold"/>
              <a:cs typeface="Outfit SemiBold"/>
              <a:sym typeface="Outfit SemiBold"/>
            </a:endParaRPr>
          </a:p>
        </p:txBody>
      </p:sp>
      <p:sp>
        <p:nvSpPr>
          <p:cNvPr id="123" name="Google Shape;123;p18"/>
          <p:cNvSpPr txBox="1"/>
          <p:nvPr/>
        </p:nvSpPr>
        <p:spPr>
          <a:xfrm>
            <a:off x="479328" y="443260"/>
            <a:ext cx="7983635" cy="4764881"/>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b="1" dirty="0"/>
              <a:t>Authorization and Security</a:t>
            </a:r>
            <a:endParaRPr lang="en-US" dirty="0"/>
          </a:p>
          <a:p>
            <a:pPr marL="742950" lvl="1" indent="-285750">
              <a:buFont typeface="Arial" panose="020B0604020202020204" pitchFamily="34" charset="0"/>
              <a:buChar char="•"/>
            </a:pPr>
            <a:r>
              <a:rPr lang="en-US" dirty="0"/>
              <a:t>Ensure unauthorized users do not have access to the system.</a:t>
            </a:r>
          </a:p>
          <a:p>
            <a:pPr marL="742950" lvl="1" indent="-285750">
              <a:buFont typeface="Arial" panose="020B0604020202020204" pitchFamily="34" charset="0"/>
              <a:buChar char="•"/>
            </a:pPr>
            <a:r>
              <a:rPr lang="en-US" dirty="0"/>
              <a:t>Record logs for all unhandled exceptions to monitor and troubleshoot issues.</a:t>
            </a:r>
          </a:p>
          <a:p>
            <a:pPr marL="285750" indent="-285750">
              <a:buFont typeface="Arial" panose="020B0604020202020204" pitchFamily="34" charset="0"/>
              <a:buChar char="•"/>
            </a:pPr>
            <a:r>
              <a:rPr lang="en-US" b="1" dirty="0"/>
              <a:t>Home Page</a:t>
            </a:r>
            <a:endParaRPr lang="en-US" dirty="0"/>
          </a:p>
          <a:p>
            <a:pPr marL="742950" lvl="1" indent="-285750">
              <a:buFont typeface="Arial" panose="020B0604020202020204" pitchFamily="34" charset="0"/>
              <a:buChar char="•"/>
            </a:pPr>
            <a:r>
              <a:rPr lang="en-US" dirty="0"/>
              <a:t>Provide a landing page with navigation to room details and user login options.</a:t>
            </a:r>
          </a:p>
          <a:p>
            <a:pPr marL="285750" indent="-285750">
              <a:buFont typeface="Arial" panose="020B0604020202020204" pitchFamily="34" charset="0"/>
              <a:buChar char="•"/>
            </a:pPr>
            <a:r>
              <a:rPr lang="en-US" b="1" dirty="0"/>
              <a:t>Import Users</a:t>
            </a:r>
            <a:endParaRPr lang="en-US" dirty="0"/>
          </a:p>
          <a:p>
            <a:pPr marL="742950" lvl="1" indent="-285750">
              <a:buFont typeface="Arial" panose="020B0604020202020204" pitchFamily="34" charset="0"/>
              <a:buChar char="•"/>
            </a:pPr>
            <a:r>
              <a:rPr lang="en-US" dirty="0"/>
              <a:t>Implement functionality to import users from an internal XML file with fields including Name, Email, Phone, and Role (Admin/Manager/Member).</a:t>
            </a:r>
          </a:p>
          <a:p>
            <a:pPr marL="285750" indent="-285750">
              <a:buFont typeface="Arial" panose="020B0604020202020204" pitchFamily="34" charset="0"/>
              <a:buChar char="•"/>
            </a:pPr>
            <a:r>
              <a:rPr lang="en-US" b="1" dirty="0"/>
              <a:t>Login Functionality</a:t>
            </a:r>
            <a:endParaRPr lang="en-US" dirty="0"/>
          </a:p>
          <a:p>
            <a:pPr marL="742950" lvl="1" indent="-285750">
              <a:buFont typeface="Arial" panose="020B0604020202020204" pitchFamily="34" charset="0"/>
              <a:buChar char="•"/>
            </a:pPr>
            <a:r>
              <a:rPr lang="en-US" dirty="0"/>
              <a:t>Allow users to log in as Admin, Manager, or Member with appropriate access controls.</a:t>
            </a:r>
          </a:p>
          <a:p>
            <a:pPr marL="285750" indent="-285750">
              <a:buFont typeface="Arial" panose="020B0604020202020204" pitchFamily="34" charset="0"/>
              <a:buChar char="•"/>
            </a:pPr>
            <a:r>
              <a:rPr lang="en-US" b="1" dirty="0"/>
              <a:t>Admin Features</a:t>
            </a:r>
            <a:endParaRPr lang="en-US" dirty="0"/>
          </a:p>
          <a:p>
            <a:pPr marL="742950" lvl="1" indent="-285750">
              <a:buFont typeface="Arial" panose="020B0604020202020204" pitchFamily="34" charset="0"/>
              <a:buChar char="•"/>
            </a:pPr>
            <a:r>
              <a:rPr lang="en-US" b="1" dirty="0"/>
              <a:t>Create Room</a:t>
            </a:r>
            <a:r>
              <a:rPr lang="en-US" dirty="0"/>
              <a:t>: Interface for creating meeting rooms with amenities and seating capacity details.</a:t>
            </a:r>
          </a:p>
          <a:p>
            <a:pPr marL="742950" lvl="1" indent="-285750">
              <a:buFont typeface="Arial" panose="020B0604020202020204" pitchFamily="34" charset="0"/>
              <a:buChar char="•"/>
            </a:pPr>
            <a:r>
              <a:rPr lang="en-US" b="1" dirty="0"/>
              <a:t>Edit Room</a:t>
            </a:r>
            <a:r>
              <a:rPr lang="en-US" dirty="0"/>
              <a:t>: Functionality to update meeting room information.</a:t>
            </a:r>
          </a:p>
          <a:p>
            <a:pPr marL="285750" indent="-285750">
              <a:buFont typeface="Arial" panose="020B0604020202020204" pitchFamily="34" charset="0"/>
              <a:buChar char="•"/>
            </a:pPr>
            <a:r>
              <a:rPr lang="en-US" b="1" dirty="0"/>
              <a:t>Manager Features</a:t>
            </a:r>
            <a:endParaRPr lang="en-US" dirty="0"/>
          </a:p>
          <a:p>
            <a:pPr marL="742950" lvl="1" indent="-285750">
              <a:buFont typeface="Arial" panose="020B0604020202020204" pitchFamily="34" charset="0"/>
              <a:buChar char="•"/>
            </a:pPr>
            <a:r>
              <a:rPr lang="en-US" b="1" dirty="0"/>
              <a:t>Organize Meeting</a:t>
            </a:r>
            <a:r>
              <a:rPr lang="en-US" dirty="0"/>
              <a:t>: Interface for booking and organizing meetings, with credit deduction upon room booking.</a:t>
            </a:r>
          </a:p>
          <a:p>
            <a:pPr marL="742950" lvl="1" indent="-285750">
              <a:buFont typeface="Arial" panose="020B0604020202020204" pitchFamily="34" charset="0"/>
              <a:buChar char="•"/>
            </a:pPr>
            <a:r>
              <a:rPr lang="en-US" b="1" dirty="0"/>
              <a:t>Update Credits</a:t>
            </a:r>
            <a:r>
              <a:rPr lang="en-US" dirty="0"/>
              <a:t>: Automated task to reset project managers' credits to 2000 every Monday morning at 6 AM.</a:t>
            </a:r>
          </a:p>
          <a:p>
            <a:pPr marL="285750" indent="-285750">
              <a:buFont typeface="Arial" panose="020B0604020202020204" pitchFamily="34" charset="0"/>
              <a:buChar char="•"/>
            </a:pPr>
            <a:r>
              <a:rPr lang="en-US" b="1" dirty="0"/>
              <a:t>Member Features</a:t>
            </a:r>
            <a:endParaRPr lang="en-US" dirty="0"/>
          </a:p>
          <a:p>
            <a:pPr marL="742950" lvl="1" indent="-285750">
              <a:buFont typeface="Arial" panose="020B0604020202020204" pitchFamily="34" charset="0"/>
              <a:buChar char="•"/>
            </a:pPr>
            <a:r>
              <a:rPr lang="en-US" b="1" dirty="0"/>
              <a:t>View Meeting Schedule</a:t>
            </a:r>
            <a:r>
              <a:rPr lang="en-US" dirty="0"/>
              <a:t>: Display meeting schedules specific to the member's login</a:t>
            </a:r>
          </a:p>
        </p:txBody>
      </p:sp>
      <p:sp>
        <p:nvSpPr>
          <p:cNvPr id="125" name="Google Shape;125;p18"/>
          <p:cNvSpPr txBox="1"/>
          <p:nvPr/>
        </p:nvSpPr>
        <p:spPr>
          <a:xfrm>
            <a:off x="2222500" y="4699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E4ED904C-E1F7-9473-3C1F-C8F4AA6D8ACB}"/>
              </a:ext>
            </a:extLst>
          </p:cNvPr>
          <p:cNvPicPr>
            <a:picLocks noChangeAspect="1"/>
          </p:cNvPicPr>
          <p:nvPr/>
        </p:nvPicPr>
        <p:blipFill>
          <a:blip r:embed="rId2"/>
          <a:stretch>
            <a:fillRect/>
          </a:stretch>
        </p:blipFill>
        <p:spPr>
          <a:xfrm>
            <a:off x="0" y="-12700"/>
            <a:ext cx="9144000" cy="5156200"/>
          </a:xfrm>
          <a:prstGeom prst="rect">
            <a:avLst/>
          </a:prstGeom>
        </p:spPr>
      </p:pic>
    </p:spTree>
    <p:extLst>
      <p:ext uri="{BB962C8B-B14F-4D97-AF65-F5344CB8AC3E}">
        <p14:creationId xmlns:p14="http://schemas.microsoft.com/office/powerpoint/2010/main" val="37125827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0"/>
        <p:cNvGrpSpPr/>
        <p:nvPr/>
      </p:nvGrpSpPr>
      <p:grpSpPr>
        <a:xfrm>
          <a:off x="0" y="0"/>
          <a:ext cx="0" cy="0"/>
          <a:chOff x="0" y="0"/>
          <a:chExt cx="0" cy="0"/>
        </a:xfrm>
      </p:grpSpPr>
      <p:sp>
        <p:nvSpPr>
          <p:cNvPr id="131" name="Google Shape;131;p19"/>
          <p:cNvSpPr/>
          <p:nvPr/>
        </p:nvSpPr>
        <p:spPr>
          <a:xfrm>
            <a:off x="0" y="0"/>
            <a:ext cx="381000" cy="5143500"/>
          </a:xfrm>
          <a:prstGeom prst="rect">
            <a:avLst/>
          </a:prstGeom>
          <a:solidFill>
            <a:srgbClr val="1A674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32" name="Google Shape;132;p19"/>
          <p:cNvCxnSpPr>
            <a:cxnSpLocks/>
          </p:cNvCxnSpPr>
          <p:nvPr/>
        </p:nvCxnSpPr>
        <p:spPr>
          <a:xfrm>
            <a:off x="966019" y="507900"/>
            <a:ext cx="2133395" cy="0"/>
          </a:xfrm>
          <a:prstGeom prst="straightConnector1">
            <a:avLst/>
          </a:prstGeom>
          <a:noFill/>
          <a:ln w="63500" cap="flat" cmpd="sng">
            <a:solidFill>
              <a:srgbClr val="FFD600"/>
            </a:solidFill>
            <a:prstDash val="solid"/>
            <a:round/>
            <a:headEnd type="none" w="med" len="med"/>
            <a:tailEnd type="none" w="med" len="med"/>
          </a:ln>
        </p:spPr>
      </p:cxnSp>
      <p:sp>
        <p:nvSpPr>
          <p:cNvPr id="133" name="Google Shape;133;p19"/>
          <p:cNvSpPr/>
          <p:nvPr/>
        </p:nvSpPr>
        <p:spPr>
          <a:xfrm>
            <a:off x="381000" y="0"/>
            <a:ext cx="507900" cy="507900"/>
          </a:xfrm>
          <a:prstGeom prst="rect">
            <a:avLst/>
          </a:prstGeom>
          <a:solidFill>
            <a:srgbClr val="1A6746"/>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rgbClr val="FFD600"/>
                </a:solidFill>
                <a:latin typeface="Outfit SemiBold"/>
                <a:ea typeface="Outfit SemiBold"/>
                <a:cs typeface="Outfit SemiBold"/>
                <a:sym typeface="Outfit SemiBold"/>
              </a:rPr>
              <a:t>5</a:t>
            </a:r>
            <a:endParaRPr sz="2000" dirty="0">
              <a:solidFill>
                <a:srgbClr val="FFD600"/>
              </a:solidFill>
              <a:latin typeface="Outfit SemiBold"/>
              <a:ea typeface="Outfit SemiBold"/>
              <a:cs typeface="Outfit SemiBold"/>
              <a:sym typeface="Outfit SemiBold"/>
            </a:endParaRPr>
          </a:p>
        </p:txBody>
      </p:sp>
      <p:sp>
        <p:nvSpPr>
          <p:cNvPr id="134" name="Google Shape;134;p19"/>
          <p:cNvSpPr/>
          <p:nvPr/>
        </p:nvSpPr>
        <p:spPr>
          <a:xfrm>
            <a:off x="1054150" y="79478"/>
            <a:ext cx="5079900" cy="507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200" dirty="0">
                <a:solidFill>
                  <a:srgbClr val="1A6746"/>
                </a:solidFill>
                <a:latin typeface="Outfit SemiBold"/>
                <a:ea typeface="Outfit SemiBold"/>
                <a:cs typeface="Outfit SemiBold"/>
                <a:sym typeface="Outfit SemiBold"/>
              </a:rPr>
              <a:t>Tools</a:t>
            </a:r>
            <a:endParaRPr sz="3200" dirty="0">
              <a:solidFill>
                <a:srgbClr val="1A6746"/>
              </a:solidFill>
              <a:latin typeface="Outfit SemiBold"/>
              <a:ea typeface="Outfit SemiBold"/>
              <a:cs typeface="Outfit SemiBold"/>
              <a:sym typeface="Outfit SemiBold"/>
            </a:endParaRPr>
          </a:p>
        </p:txBody>
      </p:sp>
      <p:sp>
        <p:nvSpPr>
          <p:cNvPr id="136" name="Google Shape;136;p19"/>
          <p:cNvSpPr txBox="1"/>
          <p:nvPr/>
        </p:nvSpPr>
        <p:spPr>
          <a:xfrm>
            <a:off x="794288" y="939760"/>
            <a:ext cx="7213856" cy="1885939"/>
          </a:xfrm>
          <a:prstGeom prst="rect">
            <a:avLst/>
          </a:prstGeom>
          <a:noFill/>
          <a:ln>
            <a:noFill/>
          </a:ln>
        </p:spPr>
        <p:txBody>
          <a:bodyPr spcFirstLastPara="1" wrap="square" lIns="91425" tIns="91425" rIns="91425" bIns="91425" anchor="t" anchorCtr="0">
            <a:noAutofit/>
          </a:bodyPr>
          <a:lstStyle/>
          <a:p>
            <a:r>
              <a:rPr lang="en-US" dirty="0"/>
              <a:t>For the Automated Meeting Room project, I utilized JavaScript, HTML, and CSS for front-end development, creating a dynamic and responsive user interface. On the back end, I employed Java and MySQL for robust server-side processing and data management. Additionally, I used Maven for project management and IntelliJ IDEA as the integrated development environment (IDE) to streamline development and enhance productivity.</a:t>
            </a:r>
            <a:endParaRPr lang="en-IN" dirty="0"/>
          </a:p>
        </p:txBody>
      </p:sp>
      <p:sp>
        <p:nvSpPr>
          <p:cNvPr id="138" name="Google Shape;138;p19"/>
          <p:cNvSpPr txBox="1"/>
          <p:nvPr/>
        </p:nvSpPr>
        <p:spPr>
          <a:xfrm>
            <a:off x="2222500" y="4699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F2FFF7-C4EB-5DBA-64E7-CC813098523C}"/>
              </a:ext>
            </a:extLst>
          </p:cNvPr>
          <p:cNvSpPr txBox="1"/>
          <p:nvPr/>
        </p:nvSpPr>
        <p:spPr>
          <a:xfrm>
            <a:off x="2686049" y="1802309"/>
            <a:ext cx="5979319" cy="769441"/>
          </a:xfrm>
          <a:prstGeom prst="rect">
            <a:avLst/>
          </a:prstGeom>
          <a:noFill/>
        </p:spPr>
        <p:txBody>
          <a:bodyPr wrap="square">
            <a:spAutoFit/>
          </a:bodyPr>
          <a:lstStyle/>
          <a:p>
            <a:r>
              <a:rPr lang="en-US" sz="4400" dirty="0">
                <a:solidFill>
                  <a:srgbClr val="008000"/>
                </a:solidFill>
              </a:rPr>
              <a:t>UI </a:t>
            </a:r>
            <a:r>
              <a:rPr lang="en-US" sz="4400" dirty="0" err="1">
                <a:solidFill>
                  <a:srgbClr val="008000"/>
                </a:solidFill>
              </a:rPr>
              <a:t>SnapShots</a:t>
            </a:r>
            <a:endParaRPr lang="en-US" sz="4400" dirty="0">
              <a:solidFill>
                <a:srgbClr val="008000"/>
              </a:solidFill>
            </a:endParaRPr>
          </a:p>
        </p:txBody>
      </p:sp>
    </p:spTree>
    <p:extLst>
      <p:ext uri="{BB962C8B-B14F-4D97-AF65-F5344CB8AC3E}">
        <p14:creationId xmlns:p14="http://schemas.microsoft.com/office/powerpoint/2010/main" val="82668253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664</Words>
  <Application>Microsoft Office PowerPoint</Application>
  <PresentationFormat>On-screen Show (16:9)</PresentationFormat>
  <Paragraphs>77</Paragraphs>
  <Slides>20</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Outfit</vt:lpstr>
      <vt:lpstr>Arial</vt:lpstr>
      <vt:lpstr>Outfit SemiBold</vt:lpstr>
      <vt:lpstr>Britannic Bold</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Anjali Tyagi</dc:creator>
  <cp:lastModifiedBy>Anjali Tyagi</cp:lastModifiedBy>
  <cp:revision>1</cp:revision>
  <dcterms:modified xsi:type="dcterms:W3CDTF">2024-08-25T18:12:51Z</dcterms:modified>
</cp:coreProperties>
</file>